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84" r:id="rId3"/>
    <p:sldId id="297" r:id="rId4"/>
    <p:sldId id="283" r:id="rId5"/>
    <p:sldId id="304" r:id="rId6"/>
    <p:sldId id="299" r:id="rId7"/>
    <p:sldId id="296" r:id="rId8"/>
    <p:sldId id="311" r:id="rId9"/>
    <p:sldId id="291" r:id="rId10"/>
    <p:sldId id="307" r:id="rId11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nnis Perlotto" initials="DP" lastIdx="2" clrIdx="0">
    <p:extLst>
      <p:ext uri="{19B8F6BF-5375-455C-9EA6-DF929625EA0E}">
        <p15:presenceInfo xmlns:p15="http://schemas.microsoft.com/office/powerpoint/2012/main" userId="S-1-5-21-1078081533-796845957-839522115-209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913B5D-0572-449D-8764-5FF115302343}" v="6" dt="2020-09-10T15:31:10.9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653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 Ungar" userId="23b3d12b-f4a7-432a-a82f-735b1301ebbd" providerId="ADAL" clId="{0C913B5D-0572-449D-8764-5FF115302343}"/>
    <pc:docChg chg="custSel delSld modSld">
      <pc:chgData name="Kim Ungar" userId="23b3d12b-f4a7-432a-a82f-735b1301ebbd" providerId="ADAL" clId="{0C913B5D-0572-449D-8764-5FF115302343}" dt="2020-09-10T19:24:33.911" v="948" actId="1076"/>
      <pc:docMkLst>
        <pc:docMk/>
      </pc:docMkLst>
      <pc:sldChg chg="modSp mod">
        <pc:chgData name="Kim Ungar" userId="23b3d12b-f4a7-432a-a82f-735b1301ebbd" providerId="ADAL" clId="{0C913B5D-0572-449D-8764-5FF115302343}" dt="2020-09-10T19:21:28.849" v="947" actId="14734"/>
        <pc:sldMkLst>
          <pc:docMk/>
          <pc:sldMk cId="1698362489" sldId="284"/>
        </pc:sldMkLst>
        <pc:graphicFrameChg chg="modGraphic">
          <ac:chgData name="Kim Ungar" userId="23b3d12b-f4a7-432a-a82f-735b1301ebbd" providerId="ADAL" clId="{0C913B5D-0572-449D-8764-5FF115302343}" dt="2020-09-10T19:21:28.849" v="947" actId="14734"/>
          <ac:graphicFrameMkLst>
            <pc:docMk/>
            <pc:sldMk cId="1698362489" sldId="284"/>
            <ac:graphicFrameMk id="4" creationId="{5F8401F5-9A23-43FF-AA47-5BFBB3DE8355}"/>
          </ac:graphicFrameMkLst>
        </pc:graphicFrameChg>
      </pc:sldChg>
      <pc:sldChg chg="modSp mod">
        <pc:chgData name="Kim Ungar" userId="23b3d12b-f4a7-432a-a82f-735b1301ebbd" providerId="ADAL" clId="{0C913B5D-0572-449D-8764-5FF115302343}" dt="2020-09-10T19:00:44.586" v="945" actId="20577"/>
        <pc:sldMkLst>
          <pc:docMk/>
          <pc:sldMk cId="3452710035" sldId="291"/>
        </pc:sldMkLst>
        <pc:spChg chg="mod">
          <ac:chgData name="Kim Ungar" userId="23b3d12b-f4a7-432a-a82f-735b1301ebbd" providerId="ADAL" clId="{0C913B5D-0572-449D-8764-5FF115302343}" dt="2020-09-10T19:00:44.586" v="945" actId="20577"/>
          <ac:spMkLst>
            <pc:docMk/>
            <pc:sldMk cId="3452710035" sldId="291"/>
            <ac:spMk id="3" creationId="{00000000-0000-0000-0000-000000000000}"/>
          </ac:spMkLst>
        </pc:spChg>
      </pc:sldChg>
      <pc:sldChg chg="modSp mod">
        <pc:chgData name="Kim Ungar" userId="23b3d12b-f4a7-432a-a82f-735b1301ebbd" providerId="ADAL" clId="{0C913B5D-0572-449D-8764-5FF115302343}" dt="2020-09-10T18:59:33.951" v="905" actId="5793"/>
        <pc:sldMkLst>
          <pc:docMk/>
          <pc:sldMk cId="1490688050" sldId="299"/>
        </pc:sldMkLst>
        <pc:spChg chg="mod">
          <ac:chgData name="Kim Ungar" userId="23b3d12b-f4a7-432a-a82f-735b1301ebbd" providerId="ADAL" clId="{0C913B5D-0572-449D-8764-5FF115302343}" dt="2020-09-10T18:59:33.951" v="905" actId="5793"/>
          <ac:spMkLst>
            <pc:docMk/>
            <pc:sldMk cId="1490688050" sldId="299"/>
            <ac:spMk id="3" creationId="{00000000-0000-0000-0000-000000000000}"/>
          </ac:spMkLst>
        </pc:spChg>
      </pc:sldChg>
      <pc:sldChg chg="del">
        <pc:chgData name="Kim Ungar" userId="23b3d12b-f4a7-432a-a82f-735b1301ebbd" providerId="ADAL" clId="{0C913B5D-0572-449D-8764-5FF115302343}" dt="2020-09-10T18:33:07.837" v="26" actId="2696"/>
        <pc:sldMkLst>
          <pc:docMk/>
          <pc:sldMk cId="3558487651" sldId="302"/>
        </pc:sldMkLst>
      </pc:sldChg>
      <pc:sldChg chg="modSp mod">
        <pc:chgData name="Kim Ungar" userId="23b3d12b-f4a7-432a-a82f-735b1301ebbd" providerId="ADAL" clId="{0C913B5D-0572-449D-8764-5FF115302343}" dt="2020-09-10T19:24:33.911" v="948" actId="1076"/>
        <pc:sldMkLst>
          <pc:docMk/>
          <pc:sldMk cId="226541802" sldId="311"/>
        </pc:sldMkLst>
        <pc:spChg chg="mod">
          <ac:chgData name="Kim Ungar" userId="23b3d12b-f4a7-432a-a82f-735b1301ebbd" providerId="ADAL" clId="{0C913B5D-0572-449D-8764-5FF115302343}" dt="2020-09-10T19:24:33.911" v="948" actId="1076"/>
          <ac:spMkLst>
            <pc:docMk/>
            <pc:sldMk cId="226541802" sldId="311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0AF2-7649-47D8-B746-E6312FB52F24}" type="datetimeFigureOut">
              <a:rPr lang="en-US" smtClean="0"/>
              <a:t>09/10/2020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6C87-59B8-460F-8797-A80DE02934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499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0AF2-7649-47D8-B746-E6312FB52F24}" type="datetimeFigureOut">
              <a:rPr lang="en-US" smtClean="0"/>
              <a:t>09/10/2020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6C87-59B8-460F-8797-A80DE02934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458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0AF2-7649-47D8-B746-E6312FB52F24}" type="datetimeFigureOut">
              <a:rPr lang="en-US" smtClean="0"/>
              <a:t>09/10/2020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6C87-59B8-460F-8797-A80DE02934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005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0AF2-7649-47D8-B746-E6312FB52F24}" type="datetimeFigureOut">
              <a:rPr lang="en-US" smtClean="0"/>
              <a:t>09/10/2020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6C87-59B8-460F-8797-A80DE02934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76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0AF2-7649-47D8-B746-E6312FB52F24}" type="datetimeFigureOut">
              <a:rPr lang="en-US" smtClean="0"/>
              <a:t>09/10/2020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6C87-59B8-460F-8797-A80DE02934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51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0AF2-7649-47D8-B746-E6312FB52F24}" type="datetimeFigureOut">
              <a:rPr lang="en-US" smtClean="0"/>
              <a:t>09/10/2020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6C87-59B8-460F-8797-A80DE02934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974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0AF2-7649-47D8-B746-E6312FB52F24}" type="datetimeFigureOut">
              <a:rPr lang="en-US" smtClean="0"/>
              <a:t>09/10/2020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6C87-59B8-460F-8797-A80DE02934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175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0AF2-7649-47D8-B746-E6312FB52F24}" type="datetimeFigureOut">
              <a:rPr lang="en-US" smtClean="0"/>
              <a:t>09/10/2020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6C87-59B8-460F-8797-A80DE02934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635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0AF2-7649-47D8-B746-E6312FB52F24}" type="datetimeFigureOut">
              <a:rPr lang="en-US" smtClean="0"/>
              <a:t>09/10/2020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6C87-59B8-460F-8797-A80DE02934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179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0AF2-7649-47D8-B746-E6312FB52F24}" type="datetimeFigureOut">
              <a:rPr lang="en-US" smtClean="0"/>
              <a:t>09/10/2020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6C87-59B8-460F-8797-A80DE02934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510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0AF2-7649-47D8-B746-E6312FB52F24}" type="datetimeFigureOut">
              <a:rPr lang="en-US" smtClean="0"/>
              <a:t>09/10/2020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6C87-59B8-460F-8797-A80DE02934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774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C0AF2-7649-47D8-B746-E6312FB52F24}" type="datetimeFigureOut">
              <a:rPr lang="en-US" smtClean="0"/>
              <a:t>09/10/2020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86C87-59B8-460F-8797-A80DE02934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905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524000" y="810420"/>
            <a:ext cx="9144000" cy="2040357"/>
          </a:xfrm>
        </p:spPr>
        <p:txBody>
          <a:bodyPr>
            <a:normAutofit/>
          </a:bodyPr>
          <a:lstStyle/>
          <a:p>
            <a:r>
              <a:rPr lang="en-CA" sz="4000" b="1" dirty="0"/>
              <a:t>Halifax Regional Municipality</a:t>
            </a:r>
            <a:br>
              <a:rPr lang="en-US" sz="4000" b="1" dirty="0"/>
            </a:br>
            <a:r>
              <a:rPr lang="en-CA" sz="4000" b="1" dirty="0"/>
              <a:t>Ragged Lake Source Separated Organics Composting Facility</a:t>
            </a:r>
            <a:endParaRPr lang="en-US" sz="4000" b="1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80565" y="3475177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dirty="0"/>
              <a:t>Community Liaison Committee Meeting # 10 </a:t>
            </a:r>
          </a:p>
          <a:p>
            <a:r>
              <a:rPr lang="en-US" sz="3200" dirty="0"/>
              <a:t>September 10, 2020</a:t>
            </a:r>
          </a:p>
        </p:txBody>
      </p:sp>
      <p:pic>
        <p:nvPicPr>
          <p:cNvPr id="8" name="Picture 7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42729" y="4679576"/>
            <a:ext cx="3747248" cy="17015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77043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0659"/>
            <a:ext cx="10515600" cy="1308847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9529"/>
            <a:ext cx="10515600" cy="493781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marL="457200" lvl="1" indent="0" algn="ctr">
              <a:buNone/>
            </a:pPr>
            <a:endParaRPr lang="en-US" dirty="0"/>
          </a:p>
          <a:p>
            <a:pPr marL="457200" lvl="1" indent="0">
              <a:buNone/>
            </a:pPr>
            <a:endParaRPr lang="en-US" sz="2800" dirty="0"/>
          </a:p>
          <a:p>
            <a:pPr marL="457200" lvl="1" indent="0" algn="ctr">
              <a:buNone/>
            </a:pPr>
            <a:r>
              <a:rPr lang="en-US" sz="4000" b="1" dirty="0"/>
              <a:t>Thank you all for your continued commitment to community service.</a:t>
            </a:r>
          </a:p>
        </p:txBody>
      </p:sp>
    </p:spTree>
    <p:extLst>
      <p:ext uri="{BB962C8B-B14F-4D97-AF65-F5344CB8AC3E}">
        <p14:creationId xmlns:p14="http://schemas.microsoft.com/office/powerpoint/2010/main" val="1582311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64173"/>
            <a:ext cx="10515600" cy="1308847"/>
          </a:xfrm>
        </p:spPr>
        <p:txBody>
          <a:bodyPr/>
          <a:lstStyle/>
          <a:p>
            <a:pPr algn="ctr"/>
            <a:r>
              <a:rPr lang="en-US" dirty="0"/>
              <a:t>Meeting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9305"/>
            <a:ext cx="10515600" cy="515975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	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F8401F5-9A23-43FF-AA47-5BFBB3DE8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691725"/>
              </p:ext>
            </p:extLst>
          </p:nvPr>
        </p:nvGraphicFramePr>
        <p:xfrm>
          <a:off x="1056263" y="1198569"/>
          <a:ext cx="10297536" cy="423358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403478">
                  <a:extLst>
                    <a:ext uri="{9D8B030D-6E8A-4147-A177-3AD203B41FA5}">
                      <a16:colId xmlns:a16="http://schemas.microsoft.com/office/drawing/2014/main" val="594374286"/>
                    </a:ext>
                  </a:extLst>
                </a:gridCol>
                <a:gridCol w="4635818">
                  <a:extLst>
                    <a:ext uri="{9D8B030D-6E8A-4147-A177-3AD203B41FA5}">
                      <a16:colId xmlns:a16="http://schemas.microsoft.com/office/drawing/2014/main" val="865958740"/>
                    </a:ext>
                  </a:extLst>
                </a:gridCol>
                <a:gridCol w="1372797">
                  <a:extLst>
                    <a:ext uri="{9D8B030D-6E8A-4147-A177-3AD203B41FA5}">
                      <a16:colId xmlns:a16="http://schemas.microsoft.com/office/drawing/2014/main" val="3276674898"/>
                    </a:ext>
                  </a:extLst>
                </a:gridCol>
                <a:gridCol w="1885443">
                  <a:extLst>
                    <a:ext uri="{9D8B030D-6E8A-4147-A177-3AD203B41FA5}">
                      <a16:colId xmlns:a16="http://schemas.microsoft.com/office/drawing/2014/main" val="239897443"/>
                    </a:ext>
                  </a:extLst>
                </a:gridCol>
              </a:tblGrid>
              <a:tr h="4258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Agenda Item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9" marR="55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Agenda Topic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9" marR="55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Presenter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9" marR="55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Time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9" marR="55329" marT="0" marB="0"/>
                </a:tc>
                <a:extLst>
                  <a:ext uri="{0D108BD9-81ED-4DB2-BD59-A6C34878D82A}">
                    <a16:rowId xmlns:a16="http://schemas.microsoft.com/office/drawing/2014/main" val="948933603"/>
                  </a:ext>
                </a:extLst>
              </a:tr>
              <a:tr h="6387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 and Approval of Summary Notes of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CLC Meeting</a:t>
                      </a:r>
                      <a:r>
                        <a:rPr lang="en-CA" sz="16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9</a:t>
                      </a:r>
                      <a:r>
                        <a:rPr lang="en-CA" sz="16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February 27, 2020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minutes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6079868"/>
                  </a:ext>
                </a:extLst>
              </a:tr>
              <a:tr h="6387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Discuss Action Items from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CLC Meeting # 9</a:t>
                      </a:r>
                      <a:r>
                        <a:rPr lang="en-CA" sz="16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February 27, 2020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minutes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266382"/>
                  </a:ext>
                </a:extLst>
              </a:tr>
              <a:tr h="7390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Plant Operations Update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minutes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7275260"/>
                  </a:ext>
                </a:extLst>
              </a:tr>
              <a:tr h="6387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Facility Maintenance and Improvement Activities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minutes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0504713"/>
                  </a:ext>
                </a:extLst>
              </a:tr>
              <a:tr h="6930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Open discussion, Q&amp;A and next</a:t>
                      </a:r>
                      <a:r>
                        <a:rPr lang="en-CA" sz="16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meeting dates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minutes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5589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362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0659"/>
            <a:ext cx="10515600" cy="224676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Review and Approval</a:t>
            </a:r>
            <a:br>
              <a:rPr lang="en-US" dirty="0"/>
            </a:br>
            <a:r>
              <a:rPr lang="en-US" dirty="0"/>
              <a:t>Summary Notes – CLC Meeting # 9</a:t>
            </a:r>
            <a:br>
              <a:rPr lang="en-US" dirty="0"/>
            </a:br>
            <a:r>
              <a:rPr lang="en-US" dirty="0"/>
              <a:t>February 27, 2020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215" y="1649505"/>
            <a:ext cx="10515600" cy="493955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u="sng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7CADF6F-15FE-4692-AB26-ABE9D30EC001}"/>
              </a:ext>
            </a:extLst>
          </p:cNvPr>
          <p:cNvSpPr/>
          <p:nvPr/>
        </p:nvSpPr>
        <p:spPr>
          <a:xfrm>
            <a:off x="710215" y="1775534"/>
            <a:ext cx="1090177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endParaRPr lang="en-US" sz="2800" dirty="0"/>
          </a:p>
          <a:p>
            <a:pPr>
              <a:buFontTx/>
              <a:buChar char="-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Review of summary notes – copies provided.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Any final comments?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Vote to approve and finalize Summary Notes of CLC Meeting # 9.</a:t>
            </a:r>
          </a:p>
        </p:txBody>
      </p:sp>
    </p:spTree>
    <p:extLst>
      <p:ext uri="{BB962C8B-B14F-4D97-AF65-F5344CB8AC3E}">
        <p14:creationId xmlns:p14="http://schemas.microsoft.com/office/powerpoint/2010/main" val="2404113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0659"/>
            <a:ext cx="10515600" cy="1308847"/>
          </a:xfrm>
        </p:spPr>
        <p:txBody>
          <a:bodyPr/>
          <a:lstStyle/>
          <a:p>
            <a:pPr algn="ctr"/>
            <a:r>
              <a:rPr lang="en-US" dirty="0"/>
              <a:t>Action Item from CLC Meeting # 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621" y="1429305"/>
            <a:ext cx="10723179" cy="515975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 new member has not been found. More concerted effort to find at least one member before next meeting.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Will approach Community Center contacts for possible recruits.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31941"/>
              </p:ext>
            </p:extLst>
          </p:nvPr>
        </p:nvGraphicFramePr>
        <p:xfrm>
          <a:off x="1132764" y="1565746"/>
          <a:ext cx="9949597" cy="1828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3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51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4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8688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9.1</a:t>
                      </a:r>
                      <a:endParaRPr lang="en-CA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CA" sz="24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K. Ungar advised of CLC Membership Changes including Maureen Yeadon’s resignation from the CLC. The CLC will require a new member to fill her spot. AIM is committed to providing a tour and CLC documents to potential candidates.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Members to consider potential candidates within the area</a:t>
                      </a:r>
                      <a:endParaRPr lang="en-CA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0278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0659"/>
            <a:ext cx="10515600" cy="1308847"/>
          </a:xfrm>
        </p:spPr>
        <p:txBody>
          <a:bodyPr/>
          <a:lstStyle/>
          <a:p>
            <a:pPr algn="ctr"/>
            <a:r>
              <a:rPr lang="en-US" dirty="0"/>
              <a:t>Action Item from CLC Meeting # 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621" y="1429305"/>
            <a:ext cx="10723179" cy="515975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Meeting documents are up to date. Meeting #9 notes to be posted once approved.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Monthly Reports are posted up to June 2020.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345942"/>
              </p:ext>
            </p:extLst>
          </p:nvPr>
        </p:nvGraphicFramePr>
        <p:xfrm>
          <a:off x="1132764" y="1565746"/>
          <a:ext cx="9949597" cy="19394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3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51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4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868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9.3</a:t>
                      </a:r>
                      <a:endParaRPr lang="en-CA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K. Ungar advised that the website has been updated with current monthly reports and meeting documents. </a:t>
                      </a:r>
                      <a:endParaRPr lang="en-CA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K. Ungar to continue to upload CLC documents to AIM website</a:t>
                      </a:r>
                      <a:endParaRPr lang="en-CA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7210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0660"/>
            <a:ext cx="10515600" cy="91997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Plant Operations Update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7359" y="1453725"/>
            <a:ext cx="10515600" cy="5293304"/>
          </a:xfrm>
        </p:spPr>
        <p:txBody>
          <a:bodyPr>
            <a:normAutofit/>
          </a:bodyPr>
          <a:lstStyle/>
          <a:p>
            <a:r>
              <a:rPr lang="en-US" sz="2400" dirty="0"/>
              <a:t>There have been no </a:t>
            </a:r>
            <a:r>
              <a:rPr lang="en-US" sz="2400" dirty="0" err="1"/>
              <a:t>odour</a:t>
            </a:r>
            <a:r>
              <a:rPr lang="en-US" sz="2400" dirty="0"/>
              <a:t> or any other public complaints in 2020.</a:t>
            </a:r>
          </a:p>
          <a:p>
            <a:endParaRPr lang="en-US" sz="1400" dirty="0"/>
          </a:p>
          <a:p>
            <a:r>
              <a:rPr lang="en-US" sz="2400" dirty="0"/>
              <a:t>No significant processing issues since the last meeting. </a:t>
            </a:r>
          </a:p>
          <a:p>
            <a:endParaRPr lang="en-US" sz="1400" dirty="0"/>
          </a:p>
          <a:p>
            <a:r>
              <a:rPr lang="en-US" sz="2400" dirty="0"/>
              <a:t>The Annual Report to NS Environment was filed prior to the due date of March 15, 2020. </a:t>
            </a:r>
          </a:p>
          <a:p>
            <a:endParaRPr lang="en-US" sz="1400" dirty="0"/>
          </a:p>
          <a:p>
            <a:r>
              <a:rPr lang="en-US" sz="2400" dirty="0" err="1"/>
              <a:t>Covid</a:t>
            </a:r>
            <a:r>
              <a:rPr lang="en-US" sz="2400" dirty="0"/>
              <a:t> impacts:</a:t>
            </a:r>
          </a:p>
          <a:p>
            <a:pPr lvl="1"/>
            <a:r>
              <a:rPr lang="en-US" sz="2000" dirty="0"/>
              <a:t>Distancing, hygiene and sanitation protocols implemented immediately and are ongoing.</a:t>
            </a:r>
          </a:p>
          <a:p>
            <a:pPr lvl="1"/>
            <a:r>
              <a:rPr lang="en-US" sz="2000" dirty="0"/>
              <a:t>Manpower level challenging – absences due to suspected contact or suspected infection. No positive tests.</a:t>
            </a:r>
          </a:p>
          <a:p>
            <a:pPr lvl="1"/>
            <a:r>
              <a:rPr lang="en-US" sz="2000" dirty="0"/>
              <a:t>Availability of contractors and getting operating supplies was difficult at times. </a:t>
            </a:r>
          </a:p>
          <a:p>
            <a:pPr lvl="1"/>
            <a:r>
              <a:rPr lang="en-US" sz="2000" dirty="0"/>
              <a:t>No interruption to operation 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688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721" y="198339"/>
            <a:ext cx="10515600" cy="91997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Plant Operations Update</a:t>
            </a:r>
            <a:br>
              <a:rPr lang="en-US" dirty="0"/>
            </a:br>
            <a:r>
              <a:rPr lang="en-US" sz="3600" dirty="0"/>
              <a:t>2020 Processing Statistics – Year to 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6541" y="1260630"/>
            <a:ext cx="10515600" cy="52933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7BF4AB9-0D46-4F5C-80D2-4FCD08A87D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02605"/>
              </p:ext>
            </p:extLst>
          </p:nvPr>
        </p:nvGraphicFramePr>
        <p:xfrm>
          <a:off x="1174077" y="1630541"/>
          <a:ext cx="10043244" cy="4916332"/>
        </p:xfrm>
        <a:graphic>
          <a:graphicData uri="http://schemas.openxmlformats.org/drawingml/2006/table">
            <a:tbl>
              <a:tblPr/>
              <a:tblGrid>
                <a:gridCol w="951965">
                  <a:extLst>
                    <a:ext uri="{9D8B030D-6E8A-4147-A177-3AD203B41FA5}">
                      <a16:colId xmlns:a16="http://schemas.microsoft.com/office/drawing/2014/main" val="438329999"/>
                    </a:ext>
                  </a:extLst>
                </a:gridCol>
                <a:gridCol w="1434296">
                  <a:extLst>
                    <a:ext uri="{9D8B030D-6E8A-4147-A177-3AD203B41FA5}">
                      <a16:colId xmlns:a16="http://schemas.microsoft.com/office/drawing/2014/main" val="439520640"/>
                    </a:ext>
                  </a:extLst>
                </a:gridCol>
                <a:gridCol w="1437469">
                  <a:extLst>
                    <a:ext uri="{9D8B030D-6E8A-4147-A177-3AD203B41FA5}">
                      <a16:colId xmlns:a16="http://schemas.microsoft.com/office/drawing/2014/main" val="3246264360"/>
                    </a:ext>
                  </a:extLst>
                </a:gridCol>
                <a:gridCol w="1193130">
                  <a:extLst>
                    <a:ext uri="{9D8B030D-6E8A-4147-A177-3AD203B41FA5}">
                      <a16:colId xmlns:a16="http://schemas.microsoft.com/office/drawing/2014/main" val="1135397274"/>
                    </a:ext>
                  </a:extLst>
                </a:gridCol>
                <a:gridCol w="1256596">
                  <a:extLst>
                    <a:ext uri="{9D8B030D-6E8A-4147-A177-3AD203B41FA5}">
                      <a16:colId xmlns:a16="http://schemas.microsoft.com/office/drawing/2014/main" val="2924127839"/>
                    </a:ext>
                  </a:extLst>
                </a:gridCol>
                <a:gridCol w="1256596">
                  <a:extLst>
                    <a:ext uri="{9D8B030D-6E8A-4147-A177-3AD203B41FA5}">
                      <a16:colId xmlns:a16="http://schemas.microsoft.com/office/drawing/2014/main" val="4009360835"/>
                    </a:ext>
                  </a:extLst>
                </a:gridCol>
                <a:gridCol w="1256596">
                  <a:extLst>
                    <a:ext uri="{9D8B030D-6E8A-4147-A177-3AD203B41FA5}">
                      <a16:colId xmlns:a16="http://schemas.microsoft.com/office/drawing/2014/main" val="3044294102"/>
                    </a:ext>
                  </a:extLst>
                </a:gridCol>
                <a:gridCol w="1256596">
                  <a:extLst>
                    <a:ext uri="{9D8B030D-6E8A-4147-A177-3AD203B41FA5}">
                      <a16:colId xmlns:a16="http://schemas.microsoft.com/office/drawing/2014/main" val="836106085"/>
                    </a:ext>
                  </a:extLst>
                </a:gridCol>
              </a:tblGrid>
              <a:tr h="337602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CA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PROCESSING STATISTICS - 2020</a:t>
                      </a:r>
                    </a:p>
                  </a:txBody>
                  <a:tcPr marL="9338" marR="9338" marT="9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9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63461"/>
                  </a:ext>
                </a:extLst>
              </a:tr>
              <a:tr h="24265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Incoming Source Separated Organics (SSO)</a:t>
                      </a:r>
                    </a:p>
                  </a:txBody>
                  <a:tcPr marL="9338" marR="9338" marT="9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Compost Product</a:t>
                      </a:r>
                    </a:p>
                  </a:txBody>
                  <a:tcPr marL="9338" marR="9338" marT="9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CF8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Waste</a:t>
                      </a:r>
                    </a:p>
                  </a:txBody>
                  <a:tcPr marL="9338" marR="9338" marT="9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150428"/>
                  </a:ext>
                </a:extLst>
              </a:tr>
              <a:tr h="516954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Residential Tonnes</a:t>
                      </a:r>
                    </a:p>
                  </a:txBody>
                  <a:tcPr marL="9338" marR="9338" marT="9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Industrial Commercial Institutional Tonnes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Tonnes 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Compost Tonnes</a:t>
                      </a:r>
                    </a:p>
                  </a:txBody>
                  <a:tcPr marL="9338" marR="9338" marT="9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CF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Front End Residue Tonnes</a:t>
                      </a:r>
                    </a:p>
                  </a:txBody>
                  <a:tcPr marL="9338" marR="9338" marT="9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Back End Residue Tonnes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Leachate &amp; Biowater Liters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22291"/>
                  </a:ext>
                </a:extLst>
              </a:tr>
              <a:tr h="33760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</a:p>
                  </a:txBody>
                  <a:tcPr marL="9338" marR="9338" marT="9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1,077.5</a:t>
                      </a:r>
                    </a:p>
                  </a:txBody>
                  <a:tcPr marL="9338" marR="9338" marT="9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709.1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1,786.6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496.1</a:t>
                      </a:r>
                    </a:p>
                  </a:txBody>
                  <a:tcPr marL="9338" marR="9338" marT="9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CF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</a:t>
                      </a:r>
                    </a:p>
                  </a:txBody>
                  <a:tcPr marL="9338" marR="9338" marT="9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713,560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785699"/>
                  </a:ext>
                </a:extLst>
              </a:tr>
              <a:tr h="33760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</a:p>
                  </a:txBody>
                  <a:tcPr marL="9338" marR="9338" marT="9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801.1</a:t>
                      </a:r>
                    </a:p>
                  </a:txBody>
                  <a:tcPr marL="9338" marR="9338" marT="9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600.6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1,401.7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395.1</a:t>
                      </a:r>
                    </a:p>
                  </a:txBody>
                  <a:tcPr marL="9338" marR="9338" marT="9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CF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</a:t>
                      </a:r>
                    </a:p>
                  </a:txBody>
                  <a:tcPr marL="9338" marR="9338" marT="9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719,100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853892"/>
                  </a:ext>
                </a:extLst>
              </a:tr>
              <a:tr h="33760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</a:t>
                      </a:r>
                    </a:p>
                  </a:txBody>
                  <a:tcPr marL="9338" marR="9338" marT="9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1,169.0</a:t>
                      </a:r>
                    </a:p>
                  </a:txBody>
                  <a:tcPr marL="9338" marR="9338" marT="9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632.0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1,801.0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564.2</a:t>
                      </a:r>
                    </a:p>
                  </a:txBody>
                  <a:tcPr marL="9338" marR="9338" marT="9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CF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</a:t>
                      </a:r>
                    </a:p>
                  </a:txBody>
                  <a:tcPr marL="9338" marR="9338" marT="9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965,870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94820"/>
                  </a:ext>
                </a:extLst>
              </a:tr>
              <a:tr h="33760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</a:t>
                      </a:r>
                    </a:p>
                  </a:txBody>
                  <a:tcPr marL="9338" marR="9338" marT="9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1,608.6</a:t>
                      </a:r>
                    </a:p>
                  </a:txBody>
                  <a:tcPr marL="9338" marR="9338" marT="9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2,038.9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617.7</a:t>
                      </a:r>
                    </a:p>
                  </a:txBody>
                  <a:tcPr marL="9338" marR="9338" marT="9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CF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</a:t>
                      </a:r>
                    </a:p>
                  </a:txBody>
                  <a:tcPr marL="9338" marR="9338" marT="9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836,585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828724"/>
                  </a:ext>
                </a:extLst>
              </a:tr>
              <a:tr h="33760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9338" marR="9338" marT="9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1,657.8</a:t>
                      </a:r>
                    </a:p>
                  </a:txBody>
                  <a:tcPr marL="9338" marR="9338" marT="9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457.5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2,115.3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396.7</a:t>
                      </a:r>
                    </a:p>
                  </a:txBody>
                  <a:tcPr marL="9338" marR="9338" marT="9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CF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</a:t>
                      </a:r>
                    </a:p>
                  </a:txBody>
                  <a:tcPr marL="9338" marR="9338" marT="9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456,660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100465"/>
                  </a:ext>
                </a:extLst>
              </a:tr>
              <a:tr h="33760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</a:t>
                      </a:r>
                    </a:p>
                  </a:txBody>
                  <a:tcPr marL="9338" marR="9338" marT="9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1,515.9</a:t>
                      </a:r>
                    </a:p>
                  </a:txBody>
                  <a:tcPr marL="9338" marR="9338" marT="9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2,038.1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1,739.7</a:t>
                      </a:r>
                    </a:p>
                  </a:txBody>
                  <a:tcPr marL="9338" marR="9338" marT="9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CF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</a:t>
                      </a:r>
                    </a:p>
                  </a:txBody>
                  <a:tcPr marL="9338" marR="9338" marT="9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237,098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775544"/>
                  </a:ext>
                </a:extLst>
              </a:tr>
              <a:tr h="33760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</a:t>
                      </a:r>
                    </a:p>
                  </a:txBody>
                  <a:tcPr marL="9338" marR="9338" marT="9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1,344.2</a:t>
                      </a:r>
                    </a:p>
                  </a:txBody>
                  <a:tcPr marL="9338" marR="9338" marT="9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559.6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1,903.8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1,389.4</a:t>
                      </a:r>
                    </a:p>
                  </a:txBody>
                  <a:tcPr marL="9338" marR="9338" marT="9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CF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</a:t>
                      </a:r>
                    </a:p>
                  </a:txBody>
                  <a:tcPr marL="9338" marR="9338" marT="9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326,050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881772"/>
                  </a:ext>
                </a:extLst>
              </a:tr>
              <a:tr h="33760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</a:p>
                  </a:txBody>
                  <a:tcPr marL="9338" marR="9338" marT="9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1,113.9</a:t>
                      </a:r>
                    </a:p>
                  </a:txBody>
                  <a:tcPr marL="9338" marR="9338" marT="9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553.8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1,667.7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1,065.7</a:t>
                      </a:r>
                    </a:p>
                  </a:txBody>
                  <a:tcPr marL="9338" marR="9338" marT="9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CF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</a:t>
                      </a:r>
                    </a:p>
                  </a:txBody>
                  <a:tcPr marL="9338" marR="9338" marT="9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230,730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364691"/>
                  </a:ext>
                </a:extLst>
              </a:tr>
              <a:tr h="221552">
                <a:tc>
                  <a:txBody>
                    <a:bodyPr/>
                    <a:lstStyle/>
                    <a:p>
                      <a:pPr algn="ctr" fontAlgn="ctr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7208872"/>
                  </a:ext>
                </a:extLst>
              </a:tr>
              <a:tr h="33760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 2020 YTD</a:t>
                      </a:r>
                    </a:p>
                  </a:txBody>
                  <a:tcPr marL="9338" marR="9338" marT="9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10,288.0</a:t>
                      </a:r>
                    </a:p>
                  </a:txBody>
                  <a:tcPr marL="9338" marR="9338" marT="9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4,465.1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14,753.1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6,664.8</a:t>
                      </a:r>
                    </a:p>
                  </a:txBody>
                  <a:tcPr marL="9338" marR="9338" marT="9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CF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133.0</a:t>
                      </a:r>
                    </a:p>
                  </a:txBody>
                  <a:tcPr marL="9338" marR="9338" marT="9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392.5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4,485,653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097499"/>
                  </a:ext>
                </a:extLst>
              </a:tr>
              <a:tr h="221552"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1832889"/>
                  </a:ext>
                </a:extLst>
              </a:tr>
              <a:tr h="33760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 2019 YTD</a:t>
                      </a:r>
                    </a:p>
                  </a:txBody>
                  <a:tcPr marL="9338" marR="9338" marT="9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8,461.1</a:t>
                      </a:r>
                    </a:p>
                  </a:txBody>
                  <a:tcPr marL="9338" marR="9338" marT="9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5,711.0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14,172.1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3,152.6</a:t>
                      </a:r>
                    </a:p>
                  </a:txBody>
                  <a:tcPr marL="9338" marR="9338" marT="9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DDB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</a:t>
                      </a:r>
                    </a:p>
                  </a:txBody>
                  <a:tcPr marL="9338" marR="9338" marT="93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367.5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4,885,794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103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4719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0660"/>
            <a:ext cx="10515600" cy="91997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Maintenance and Improvement Activities</a:t>
            </a:r>
            <a:br>
              <a:rPr lang="en-US" dirty="0"/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359" y="1260630"/>
            <a:ext cx="10879282" cy="5791065"/>
          </a:xfrm>
        </p:spPr>
        <p:txBody>
          <a:bodyPr>
            <a:normAutofit/>
          </a:bodyPr>
          <a:lstStyle/>
          <a:p>
            <a:r>
              <a:rPr lang="en-US" sz="2400" dirty="0"/>
              <a:t>Sealed cracks in roadways on the site.</a:t>
            </a:r>
          </a:p>
          <a:p>
            <a:r>
              <a:rPr lang="en-CA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Refurbished the sliding bay doors on the curing building  and screening building – new rollers and exterior skins installed. </a:t>
            </a:r>
          </a:p>
          <a:p>
            <a:r>
              <a:rPr lang="en-CA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Installed a new drainage </a:t>
            </a:r>
            <a:r>
              <a:rPr lang="en-CA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culvert under concrete to south stormwater ditch.</a:t>
            </a:r>
            <a:endParaRPr lang="en-CA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en-CA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CA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Treeline completed adjustments and trimming of new Screening Building roof</a:t>
            </a:r>
          </a:p>
          <a:p>
            <a:pPr>
              <a:spcBef>
                <a:spcPts val="0"/>
              </a:spcBef>
            </a:pPr>
            <a:endParaRPr lang="en-CA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CA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General painting of buildings and outside equipment.</a:t>
            </a:r>
          </a:p>
          <a:p>
            <a:pPr>
              <a:spcBef>
                <a:spcPts val="0"/>
              </a:spcBef>
            </a:pPr>
            <a:endParaRPr lang="en-CA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CA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Replaced main plant air compressor.</a:t>
            </a:r>
            <a:endParaRPr lang="en-US" sz="2400" dirty="0"/>
          </a:p>
          <a:p>
            <a:r>
              <a:rPr lang="en-US" sz="2400" dirty="0"/>
              <a:t>Awaiting parts delivery for project to take advantage of available biofilter capacity to increase building ventilation by 20 to 25%.  The airflow capacities of the six biofilter exhaust fans will be increased - requires new motors, fan components and electrical upgrades. 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41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0659"/>
            <a:ext cx="10515600" cy="1308847"/>
          </a:xfrm>
        </p:spPr>
        <p:txBody>
          <a:bodyPr/>
          <a:lstStyle/>
          <a:p>
            <a:pPr algn="ctr"/>
            <a:r>
              <a:rPr lang="en-US" dirty="0"/>
              <a:t>Open Discussions - Q&amp;A</a:t>
            </a:r>
            <a:br>
              <a:rPr lang="en-US" dirty="0"/>
            </a:br>
            <a:r>
              <a:rPr lang="en-US" dirty="0"/>
              <a:t>and Next CLC Meeting Dates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9529"/>
            <a:ext cx="10515600" cy="493781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marL="457200" lvl="1" indent="0" algn="ctr">
              <a:buNone/>
            </a:pPr>
            <a:endParaRPr lang="en-US" dirty="0"/>
          </a:p>
          <a:p>
            <a:pPr lvl="1"/>
            <a:r>
              <a:rPr lang="en-US" sz="2800" dirty="0"/>
              <a:t>Proposed next meeting date will be Thursday March 11, 2021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52710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5886</TotalTime>
  <Words>671</Words>
  <Application>Microsoft Office PowerPoint</Application>
  <PresentationFormat>Widescreen</PresentationFormat>
  <Paragraphs>206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Halifax Regional Municipality Ragged Lake Source Separated Organics Composting Facility</vt:lpstr>
      <vt:lpstr>Meeting Agenda</vt:lpstr>
      <vt:lpstr>Review and Approval Summary Notes – CLC Meeting # 9 February 27, 2020 </vt:lpstr>
      <vt:lpstr>Action Item from CLC Meeting # 9</vt:lpstr>
      <vt:lpstr>Action Item from CLC Meeting # 9</vt:lpstr>
      <vt:lpstr>Plant Operations Update</vt:lpstr>
      <vt:lpstr>Plant Operations Update 2020 Processing Statistics – Year to Date</vt:lpstr>
      <vt:lpstr>Maintenance and Improvement Activities </vt:lpstr>
      <vt:lpstr>Open Discussions - Q&amp;A and Next CLC Meeting Dates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Ungar</dc:creator>
  <cp:lastModifiedBy>Kim Ungar</cp:lastModifiedBy>
  <cp:revision>410</cp:revision>
  <cp:lastPrinted>2020-02-27T21:17:59Z</cp:lastPrinted>
  <dcterms:created xsi:type="dcterms:W3CDTF">2017-11-06T20:47:19Z</dcterms:created>
  <dcterms:modified xsi:type="dcterms:W3CDTF">2020-09-10T19:24:57Z</dcterms:modified>
</cp:coreProperties>
</file>